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82" r:id="rId7"/>
    <p:sldId id="260" r:id="rId8"/>
    <p:sldId id="263" r:id="rId9"/>
    <p:sldId id="284" r:id="rId10"/>
    <p:sldId id="268" r:id="rId11"/>
    <p:sldId id="285" r:id="rId12"/>
    <p:sldId id="289" r:id="rId13"/>
    <p:sldId id="287" r:id="rId14"/>
    <p:sldId id="28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45146C"/>
    <a:srgbClr val="8D0573"/>
    <a:srgbClr val="F1B4B3"/>
    <a:srgbClr val="A12059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94660"/>
  </p:normalViewPr>
  <p:slideViewPr>
    <p:cSldViewPr snapToGrid="0">
      <p:cViewPr>
        <p:scale>
          <a:sx n="66" d="100"/>
          <a:sy n="66" d="100"/>
        </p:scale>
        <p:origin x="130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7C224-931B-B6CF-05B9-B49718FD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16ED8-E6D0-8F7C-0385-0AB91372C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CDA11-5651-BB3B-2690-73E6C89A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8A37E-E5B1-C4DA-D43E-369E00C7C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6358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0839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9794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503146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1164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6680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766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2705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36113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538212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40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4817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91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63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8117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3377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5082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7955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311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021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26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115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9905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8467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650" r:id="rId25"/>
    <p:sldLayoutId id="2147483651" r:id="rId26"/>
    <p:sldLayoutId id="2147483654" r:id="rId27"/>
    <p:sldLayoutId id="2147483657" r:id="rId28"/>
    <p:sldLayoutId id="2147483658" r:id="rId29"/>
    <p:sldLayoutId id="2147483659" r:id="rId30"/>
    <p:sldLayoutId id="2147483661" r:id="rId31"/>
    <p:sldLayoutId id="2147483663" r:id="rId32"/>
    <p:sldLayoutId id="2147483664" r:id="rId33"/>
    <p:sldLayoutId id="2147483665" r:id="rId34"/>
    <p:sldLayoutId id="2147483666" r:id="rId35"/>
    <p:sldLayoutId id="2147483667" r:id="rId36"/>
    <p:sldLayoutId id="2147483668" r:id="rId37"/>
    <p:sldLayoutId id="2147483669" r:id="rId3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FA78F71-A27A-24E8-CEB7-48E9ED44CC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283" r="4283"/>
          <a:stretch/>
        </p:blipFill>
        <p:spPr>
          <a:xfrm flipH="1">
            <a:off x="194003" y="2019490"/>
            <a:ext cx="5507421" cy="4340871"/>
          </a:xfrm>
          <a:prstGeom prst="round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A6E71-425B-427D-9DF5-DE8C0EE274B5}"/>
              </a:ext>
            </a:extLst>
          </p:cNvPr>
          <p:cNvSpPr txBox="1"/>
          <p:nvPr/>
        </p:nvSpPr>
        <p:spPr>
          <a:xfrm>
            <a:off x="5881512" y="2251061"/>
            <a:ext cx="6691488" cy="3200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u="sng" spc="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GROUP-5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SAI HARSHA VARDHAN REDDY KOLAN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Venkata Sai Preethi </a:t>
            </a:r>
            <a:r>
              <a:rPr lang="en-US" sz="2200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Chilakala</a:t>
            </a: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Sandeep </a:t>
            </a:r>
            <a:r>
              <a:rPr lang="en-US" sz="2200" b="1" dirty="0" err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Jakkula</a:t>
            </a:r>
            <a:endParaRPr lang="en-US" sz="2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Azmat Ahmed Shaik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C861D-C502-47C3-9FC0-79E55DD651D7}"/>
              </a:ext>
            </a:extLst>
          </p:cNvPr>
          <p:cNvSpPr/>
          <p:nvPr/>
        </p:nvSpPr>
        <p:spPr>
          <a:xfrm>
            <a:off x="-133856" y="0"/>
            <a:ext cx="12459711" cy="1729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sz="3700" b="1" spc="3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Lucida Bright" panose="02040602050505020304" pitchFamily="18" charset="0"/>
                <a:ea typeface="Baskerville" panose="02020502070401020303" pitchFamily="18" charset="0"/>
                <a:cs typeface="Times New Roman"/>
              </a:rPr>
              <a:t>Cryptocurrency Prediction Using Fin-BERT and Time-Series Methods</a:t>
            </a:r>
            <a:endParaRPr lang="te-IN" sz="3700" b="1" spc="300" dirty="0">
              <a:ln w="0"/>
              <a:solidFill>
                <a:schemeClr val="tx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543C39-104C-A037-3964-EC73BCE0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111839"/>
            <a:ext cx="10701101" cy="1760149"/>
          </a:xfrm>
        </p:spPr>
        <p:txBody>
          <a:bodyPr/>
          <a:lstStyle/>
          <a:p>
            <a:r>
              <a:rPr lang="en-US" sz="4800" dirty="0"/>
              <a:t>Performance Evaluation On Bitcoin</a:t>
            </a:r>
            <a:endParaRPr lang="en-IN" sz="5200" dirty="0"/>
          </a:p>
        </p:txBody>
      </p:sp>
      <p:pic>
        <p:nvPicPr>
          <p:cNvPr id="3074" name="Picture 2" descr="stock market abstract finance background motion Stock Footage Video">
            <a:extLst>
              <a:ext uri="{FF2B5EF4-FFF2-40B4-BE49-F238E27FC236}">
                <a16:creationId xmlns:a16="http://schemas.microsoft.com/office/drawing/2014/main" id="{AB7184D5-5523-4449-B4A6-22F4F0F9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46"/>
            <a:ext cx="12192000" cy="68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22B294-B901-E31D-C45B-4E65D88E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1" y="2669074"/>
            <a:ext cx="5896798" cy="3197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34C337-B79D-CE56-CAA2-0030DC52E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754" y="2669073"/>
            <a:ext cx="5710467" cy="3197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2B4825-D014-E8D1-E67B-4289F7A9DA30}"/>
              </a:ext>
            </a:extLst>
          </p:cNvPr>
          <p:cNvSpPr txBox="1"/>
          <p:nvPr/>
        </p:nvSpPr>
        <p:spPr>
          <a:xfrm>
            <a:off x="1889610" y="6099402"/>
            <a:ext cx="2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Till July-2024 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05677-ADA6-D9FA-B76C-88A52C6C902D}"/>
              </a:ext>
            </a:extLst>
          </p:cNvPr>
          <p:cNvSpPr txBox="1"/>
          <p:nvPr/>
        </p:nvSpPr>
        <p:spPr>
          <a:xfrm>
            <a:off x="6276986" y="6099402"/>
            <a:ext cx="589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on Test Data (Aug-2024 – Nov-2024)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0154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0D6E97-0DB9-0BEA-4FE7-12C77E9C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" y="36068"/>
            <a:ext cx="12190717" cy="985791"/>
          </a:xfrm>
        </p:spPr>
        <p:txBody>
          <a:bodyPr/>
          <a:lstStyle/>
          <a:p>
            <a:r>
              <a:rPr lang="en-US" sz="5000" dirty="0"/>
              <a:t>Conclusion &amp; Future Work</a:t>
            </a:r>
            <a:endParaRPr lang="en-IN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33DB3-BBCF-23C7-42B7-E684E517AD4F}"/>
              </a:ext>
            </a:extLst>
          </p:cNvPr>
          <p:cNvSpPr txBox="1"/>
          <p:nvPr/>
        </p:nvSpPr>
        <p:spPr>
          <a:xfrm>
            <a:off x="598420" y="884191"/>
            <a:ext cx="11098280" cy="600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Performance </a:t>
            </a: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Comparision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Lucida Bright" panose="020406020505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Future Improvements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</a:rPr>
              <a:t>Integrate APIs like Polygon API for live crypto prices and Bing Search News or Yahoo Finance API for up-to-date financial news.</a:t>
            </a:r>
            <a:endParaRPr lang="en-IN" sz="1600" b="1" dirty="0">
              <a:latin typeface="Lucida Bright" panose="020406020505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</a:rPr>
              <a:t>Build robust data pipelines to automate the ingestion and preprocessing of real-time data for seamless model updates.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</a:rPr>
              <a:t>Incorporate Retrieval-Augmented Generation (RAG) systems to enhance insights by combining live data retrieval with the model's responses.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</a:rPr>
              <a:t>Design and develop a user-friendly web application to serve as the interface, enabling users to interact with the model and access real-time insights.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Lucida Bright" panose="02040602050505020304" pitchFamily="18" charset="0"/>
              </a:rPr>
              <a:t>When working with similarity search we can use  IVF (Inverted File Index) or HNSW (Hierarchical Navigable Small World) algorithms to improve speed for large datasets.</a:t>
            </a:r>
            <a:endParaRPr lang="en-IN" sz="1600" dirty="0">
              <a:latin typeface="Lucida Bright" panose="020406020505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BFE96-FFBA-F369-D30F-E26B280D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20" y="1433897"/>
            <a:ext cx="6183832" cy="12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ock Market Ticker 1 (3 Versions) | Motion Graphics - Videohive template  on Make a GIF">
            <a:extLst>
              <a:ext uri="{FF2B5EF4-FFF2-40B4-BE49-F238E27FC236}">
                <a16:creationId xmlns:a16="http://schemas.microsoft.com/office/drawing/2014/main" id="{6E850342-24D3-41A1-BC0E-8F5B8011D9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1705" y="4602867"/>
            <a:ext cx="7800288" cy="2212496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 GROUP 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8CD035-5D70-4990-AC95-1AC63859B530}"/>
              </a:ext>
            </a:extLst>
          </p:cNvPr>
          <p:cNvSpPr/>
          <p:nvPr/>
        </p:nvSpPr>
        <p:spPr>
          <a:xfrm>
            <a:off x="3573896" y="2179935"/>
            <a:ext cx="463780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te-IN" sz="7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is may contain: a man sitting at a desk in an office with lots of monitors and screens on the wall">
            <a:extLst>
              <a:ext uri="{FF2B5EF4-FFF2-40B4-BE49-F238E27FC236}">
                <a16:creationId xmlns:a16="http://schemas.microsoft.com/office/drawing/2014/main" id="{A2B99D52-50D5-4DC5-A832-6710CB8B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7628"/>
            <a:ext cx="12192000" cy="7077528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764" y="1963581"/>
            <a:ext cx="8268961" cy="1640320"/>
          </a:xfrm>
          <a:noFill/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RISK REDUCTION, PROFIT MAXIMIZATION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UTILIZING ADVANCED MODELS CAN HELP MITIGATE RISKS AND IDENTIFY PROFITABLE OPPORTUNITIES.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MACHINE LEARNING MODELS OFFER SUPERIOR DECISION-MAKING THROUGH DATA-DRIVEN INSIGHTS.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82" y="1759144"/>
            <a:ext cx="3517200" cy="1640320"/>
          </a:xfrm>
        </p:spPr>
        <p:txBody>
          <a:bodyPr>
            <a:normAutofit/>
          </a:bodyPr>
          <a:lstStyle/>
          <a:p>
            <a:pPr algn="ctr"/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endParaRPr lang="en-US" sz="4000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B0138788-F024-4CBD-B753-D67A2E49FAB8}"/>
              </a:ext>
            </a:extLst>
          </p:cNvPr>
          <p:cNvSpPr txBox="1">
            <a:spLocks/>
          </p:cNvSpPr>
          <p:nvPr/>
        </p:nvSpPr>
        <p:spPr>
          <a:xfrm>
            <a:off x="3656900" y="3522567"/>
            <a:ext cx="8798036" cy="346857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Limitations of Traditional Models (Holt-Winters &amp; ARIMA)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Conventional models, like Holt-Winters and ARIMA, struggle to capture non-linear relationships and external shocks, as they rely heavily on historical data and trends. This makes them less adaptable to real-time market shifts driven by external factors like sentiment and geopolitical events.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While effective for trends and seasonality, these models lack the flexibility needed to respond quickly to short-term volatility, limiting their ability to navigate complex, rapidly changing market conditions.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F7D1AB7-EF41-46AF-AB0A-FC54A6CFB36B}"/>
              </a:ext>
            </a:extLst>
          </p:cNvPr>
          <p:cNvSpPr txBox="1">
            <a:spLocks/>
          </p:cNvSpPr>
          <p:nvPr/>
        </p:nvSpPr>
        <p:spPr>
          <a:xfrm>
            <a:off x="3941167" y="264188"/>
            <a:ext cx="8466733" cy="137185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bg1">
                    <a:lumMod val="95000"/>
                  </a:schemeClr>
                </a:solidFill>
              </a:rPr>
              <a:t>Navigating Market Volatility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Markets are inherently unpredictable due to numerous influencing factors.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Uncertainty is driven by both internal market dynamics and external events, making risk management crucial.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allAtOnce"/>
      <p:bldP spid="33" grpId="0"/>
      <p:bldP spid="16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may contain: an abstract image of sound waves in blue and black">
            <a:extLst>
              <a:ext uri="{FF2B5EF4-FFF2-40B4-BE49-F238E27FC236}">
                <a16:creationId xmlns:a16="http://schemas.microsoft.com/office/drawing/2014/main" id="{079B6D99-9DF4-450F-A551-48CA1B04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20897" y="2590919"/>
            <a:ext cx="7955251" cy="1066294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RECUURENT NEURAL NETWORKS LIKE LSTM IS USED IS USED TO PREDICT CRYPTO PRICES FROM FINANCIAL NEWS?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119" y="1597173"/>
            <a:ext cx="8145520" cy="1066294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NEWS DATA BE INCORPORATED INTO PREDICTIVE MODELS FOR ACCURATE CRYPTO PRICE PREDICTION?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0" y="2429216"/>
            <a:ext cx="3605046" cy="1640320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 </a:t>
            </a:r>
            <a:endParaRPr lang="en-US" sz="3000" dirty="0"/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88B86C58-2ACF-49A6-86FD-772950AA1A92}"/>
              </a:ext>
            </a:extLst>
          </p:cNvPr>
          <p:cNvSpPr txBox="1">
            <a:spLocks/>
          </p:cNvSpPr>
          <p:nvPr/>
        </p:nvSpPr>
        <p:spPr>
          <a:xfrm>
            <a:off x="3920895" y="3861824"/>
            <a:ext cx="7955253" cy="9211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can transformer models LIKE BERT SUITABLE for text generation be adopted for numerical CRYPTO PRICE forecast?</a:t>
            </a: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B0138788-F024-4CBD-B753-D67A2E49FAB8}"/>
              </a:ext>
            </a:extLst>
          </p:cNvPr>
          <p:cNvSpPr txBox="1">
            <a:spLocks/>
          </p:cNvSpPr>
          <p:nvPr/>
        </p:nvSpPr>
        <p:spPr>
          <a:xfrm>
            <a:off x="3920896" y="4987634"/>
            <a:ext cx="7955253" cy="12051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SEMANTIC SEARCH improves the model predictions?</a:t>
            </a:r>
          </a:p>
        </p:txBody>
      </p:sp>
    </p:spTree>
    <p:extLst>
      <p:ext uri="{BB962C8B-B14F-4D97-AF65-F5344CB8AC3E}">
        <p14:creationId xmlns:p14="http://schemas.microsoft.com/office/powerpoint/2010/main" val="3883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2" grpId="0" build="p"/>
      <p:bldP spid="3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may contain: a man sitting in front of a computer surrounded by stacks of data">
            <a:extLst>
              <a:ext uri="{FF2B5EF4-FFF2-40B4-BE49-F238E27FC236}">
                <a16:creationId xmlns:a16="http://schemas.microsoft.com/office/drawing/2014/main" id="{A9F267D1-5C83-440D-8F3C-F8C5223B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05"/>
            <a:ext cx="12280900" cy="68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910" y="5441999"/>
            <a:ext cx="2617018" cy="1096913"/>
          </a:xfrm>
        </p:spPr>
        <p:txBody>
          <a:bodyPr>
            <a:normAutofit/>
          </a:bodyPr>
          <a:lstStyle/>
          <a:p>
            <a:pPr algn="l"/>
            <a:r>
              <a:rPr lang="en-ZA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Crypto Prices sourced from </a:t>
            </a:r>
            <a:r>
              <a:rPr lang="en-ZA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CoinCodex</a:t>
            </a:r>
            <a:r>
              <a:rPr lang="en-ZA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Website. </a:t>
            </a:r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0734" y="2419970"/>
            <a:ext cx="3282781" cy="1126085"/>
          </a:xfrm>
        </p:spPr>
        <p:txBody>
          <a:bodyPr>
            <a:no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Over 400 cryptocurrency news articles sourced from a public database hosted on a GitHub repository from Sep-2017 </a:t>
            </a:r>
            <a:r>
              <a:rPr lang="en-US"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 July-2024</a:t>
            </a:r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C8E429F-3480-43BC-8DF1-ED25486823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70349" y="5046173"/>
            <a:ext cx="3328024" cy="34126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 pre-processing</a:t>
            </a:r>
            <a:endParaRPr lang="te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303" y="295729"/>
            <a:ext cx="7286605" cy="634323"/>
          </a:xfrm>
        </p:spPr>
        <p:txBody>
          <a:bodyPr>
            <a:noAutofit/>
          </a:bodyPr>
          <a:lstStyle/>
          <a:p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SOURCE</a:t>
            </a:r>
            <a:endParaRPr lang="en-US" sz="4400" dirty="0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30F85B6-F1B8-4056-8D62-CF98A7A29755}"/>
              </a:ext>
            </a:extLst>
          </p:cNvPr>
          <p:cNvCxnSpPr>
            <a:cxnSpLocks/>
            <a:endCxn id="8200" idx="1"/>
          </p:cNvCxnSpPr>
          <p:nvPr/>
        </p:nvCxnSpPr>
        <p:spPr>
          <a:xfrm flipV="1">
            <a:off x="2856694" y="3743759"/>
            <a:ext cx="2479372" cy="109691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00" name="Picture 8" descr="Data Processing icons for free download | Freepik">
            <a:extLst>
              <a:ext uri="{FF2B5EF4-FFF2-40B4-BE49-F238E27FC236}">
                <a16:creationId xmlns:a16="http://schemas.microsoft.com/office/drawing/2014/main" id="{93A1C92A-44E9-442B-B069-A7392C7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66" y="2839220"/>
            <a:ext cx="1809077" cy="18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nal, report, analytics, business ...">
            <a:extLst>
              <a:ext uri="{FF2B5EF4-FFF2-40B4-BE49-F238E27FC236}">
                <a16:creationId xmlns:a16="http://schemas.microsoft.com/office/drawing/2014/main" id="{D3D7F90D-9BAF-4229-8232-07FD703E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599" y="2840219"/>
            <a:ext cx="1605201" cy="16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D44F21-5F2B-44FD-AFED-5FF31E7D32CB}"/>
              </a:ext>
            </a:extLst>
          </p:cNvPr>
          <p:cNvCxnSpPr>
            <a:cxnSpLocks/>
            <a:stCxn id="8200" idx="3"/>
          </p:cNvCxnSpPr>
          <p:nvPr/>
        </p:nvCxnSpPr>
        <p:spPr>
          <a:xfrm>
            <a:off x="7145143" y="3743759"/>
            <a:ext cx="23837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 Placeholder 34">
            <a:extLst>
              <a:ext uri="{FF2B5EF4-FFF2-40B4-BE49-F238E27FC236}">
                <a16:creationId xmlns:a16="http://schemas.microsoft.com/office/drawing/2014/main" id="{8E58CD10-D599-4196-BD82-5FDF07CDDFED}"/>
              </a:ext>
            </a:extLst>
          </p:cNvPr>
          <p:cNvSpPr txBox="1">
            <a:spLocks/>
          </p:cNvSpPr>
          <p:nvPr/>
        </p:nvSpPr>
        <p:spPr>
          <a:xfrm>
            <a:off x="8709261" y="5005116"/>
            <a:ext cx="3683876" cy="63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Data </a:t>
            </a:r>
          </a:p>
          <a:p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for modeling </a:t>
            </a:r>
            <a:endParaRPr lang="te-I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7E81FA0-438C-4ABC-AA60-93BCA381250D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2157843" y="1606316"/>
            <a:ext cx="3178223" cy="213744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Database Icon Stock Illustrations ...">
            <a:extLst>
              <a:ext uri="{FF2B5EF4-FFF2-40B4-BE49-F238E27FC236}">
                <a16:creationId xmlns:a16="http://schemas.microsoft.com/office/drawing/2014/main" id="{6C9C817B-F18F-55B2-1C63-C1777422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0" y="931279"/>
            <a:ext cx="1350073" cy="13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ding Crypto Aggregator CoinCodex ...">
            <a:extLst>
              <a:ext uri="{FF2B5EF4-FFF2-40B4-BE49-F238E27FC236}">
                <a16:creationId xmlns:a16="http://schemas.microsoft.com/office/drawing/2014/main" id="{D59BDD29-6B22-306D-79AC-80DA5376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4" y="4158692"/>
            <a:ext cx="2310589" cy="12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 build="p"/>
      <p:bldP spid="35" grpId="0" build="p"/>
      <p:bldP spid="111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5C9A6F-4D9B-4617-A17D-6408B8A19EF3}"/>
              </a:ext>
            </a:extLst>
          </p:cNvPr>
          <p:cNvSpPr/>
          <p:nvPr/>
        </p:nvSpPr>
        <p:spPr>
          <a:xfrm>
            <a:off x="4271638" y="2093366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91FB8E-C792-4B2A-9A20-BCA96130EFB1}"/>
              </a:ext>
            </a:extLst>
          </p:cNvPr>
          <p:cNvSpPr/>
          <p:nvPr/>
        </p:nvSpPr>
        <p:spPr>
          <a:xfrm>
            <a:off x="4406753" y="2198523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F60370-5C14-4AB3-83DA-0FFAD390DD4A}"/>
              </a:ext>
            </a:extLst>
          </p:cNvPr>
          <p:cNvSpPr/>
          <p:nvPr/>
        </p:nvSpPr>
        <p:spPr>
          <a:xfrm>
            <a:off x="4572000" y="2356944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C0592B-8EE6-4FD4-8FA3-3FC417A21663}"/>
              </a:ext>
            </a:extLst>
          </p:cNvPr>
          <p:cNvSpPr/>
          <p:nvPr/>
        </p:nvSpPr>
        <p:spPr>
          <a:xfrm>
            <a:off x="4724400" y="2509344"/>
            <a:ext cx="1524000" cy="1072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FBD4F8-224B-4504-9FF1-290BB32CE0F3}"/>
              </a:ext>
            </a:extLst>
          </p:cNvPr>
          <p:cNvCxnSpPr/>
          <p:nvPr/>
        </p:nvCxnSpPr>
        <p:spPr>
          <a:xfrm>
            <a:off x="2528913" y="2639974"/>
            <a:ext cx="1629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D8DF22-49F5-4673-AEB5-39797FF97F70}"/>
              </a:ext>
            </a:extLst>
          </p:cNvPr>
          <p:cNvSpPr txBox="1"/>
          <p:nvPr/>
        </p:nvSpPr>
        <p:spPr>
          <a:xfrm>
            <a:off x="4834757" y="2703786"/>
            <a:ext cx="1629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GloVe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Embeddings </a:t>
            </a:r>
            <a:endParaRPr lang="te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32FF91-C9A7-420F-9C0A-49A2E49140F1}"/>
              </a:ext>
            </a:extLst>
          </p:cNvPr>
          <p:cNvSpPr/>
          <p:nvPr/>
        </p:nvSpPr>
        <p:spPr>
          <a:xfrm>
            <a:off x="405325" y="2204544"/>
            <a:ext cx="1938650" cy="8407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ED0B9B-D469-4F64-A795-A2253E03C8FF}"/>
              </a:ext>
            </a:extLst>
          </p:cNvPr>
          <p:cNvSpPr txBox="1"/>
          <p:nvPr/>
        </p:nvSpPr>
        <p:spPr>
          <a:xfrm>
            <a:off x="417133" y="2419977"/>
            <a:ext cx="2132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Training Data</a:t>
            </a:r>
            <a:endParaRPr lang="te-IN" sz="2200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CBC3B7-828F-400D-A3A3-0683B6B24961}"/>
              </a:ext>
            </a:extLst>
          </p:cNvPr>
          <p:cNvCxnSpPr>
            <a:cxnSpLocks/>
          </p:cNvCxnSpPr>
          <p:nvPr/>
        </p:nvCxnSpPr>
        <p:spPr>
          <a:xfrm flipV="1">
            <a:off x="6516949" y="2614429"/>
            <a:ext cx="1712677" cy="20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Long Short Term Memory Cell Visualized">
            <a:extLst>
              <a:ext uri="{FF2B5EF4-FFF2-40B4-BE49-F238E27FC236}">
                <a16:creationId xmlns:a16="http://schemas.microsoft.com/office/drawing/2014/main" id="{593BAD67-3ED2-4129-80B4-6B9EEE609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2" b="22912"/>
          <a:stretch/>
        </p:blipFill>
        <p:spPr bwMode="auto">
          <a:xfrm>
            <a:off x="8369179" y="1743900"/>
            <a:ext cx="2409234" cy="17830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143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BE67E61-CE20-4AEF-8691-B85E89FDD047}"/>
              </a:ext>
            </a:extLst>
          </p:cNvPr>
          <p:cNvSpPr/>
          <p:nvPr/>
        </p:nvSpPr>
        <p:spPr>
          <a:xfrm>
            <a:off x="8610600" y="4223656"/>
            <a:ext cx="1961060" cy="892629"/>
          </a:xfrm>
          <a:prstGeom prst="rect">
            <a:avLst/>
          </a:prstGeom>
          <a:gradFill>
            <a:gsLst>
              <a:gs pos="100000">
                <a:srgbClr val="F1B4B3"/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scene3d>
            <a:camera prst="perspectiveAbove"/>
            <a:lightRig rig="threePt" dir="t"/>
          </a:scene3d>
          <a:sp3d prstMaterial="dkEdge">
            <a:bevelT prst="slop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e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C392E9-C3FD-452E-B761-0F6A64A82411}"/>
              </a:ext>
            </a:extLst>
          </p:cNvPr>
          <p:cNvSpPr txBox="1"/>
          <p:nvPr/>
        </p:nvSpPr>
        <p:spPr>
          <a:xfrm>
            <a:off x="8710203" y="4467685"/>
            <a:ext cx="2187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Linear Layer</a:t>
            </a:r>
            <a:endParaRPr lang="te-IN" sz="2200" b="1" dirty="0">
              <a:solidFill>
                <a:schemeClr val="bg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E314F5-6A11-45D3-92CE-9452282E16D0}"/>
              </a:ext>
            </a:extLst>
          </p:cNvPr>
          <p:cNvCxnSpPr>
            <a:cxnSpLocks/>
            <a:stCxn id="11266" idx="3"/>
            <a:endCxn id="41" idx="3"/>
          </p:cNvCxnSpPr>
          <p:nvPr/>
        </p:nvCxnSpPr>
        <p:spPr>
          <a:xfrm flipH="1">
            <a:off x="10571660" y="2635422"/>
            <a:ext cx="206753" cy="2034549"/>
          </a:xfrm>
          <a:prstGeom prst="bentConnector3">
            <a:avLst>
              <a:gd name="adj1" fmla="val -11056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13523-BF6B-4138-AD47-5032B762281E}"/>
              </a:ext>
            </a:extLst>
          </p:cNvPr>
          <p:cNvCxnSpPr/>
          <p:nvPr/>
        </p:nvCxnSpPr>
        <p:spPr>
          <a:xfrm>
            <a:off x="9573796" y="5214284"/>
            <a:ext cx="0" cy="359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E3504A-DD7C-4E30-B8E7-00B7ACBB217C}"/>
              </a:ext>
            </a:extLst>
          </p:cNvPr>
          <p:cNvSpPr txBox="1"/>
          <p:nvPr/>
        </p:nvSpPr>
        <p:spPr>
          <a:xfrm>
            <a:off x="9066984" y="5584309"/>
            <a:ext cx="183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</a:t>
            </a:r>
            <a:endParaRPr lang="te-IN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F5CA1C-E5F6-4F18-B6A9-175109702E47}"/>
              </a:ext>
            </a:extLst>
          </p:cNvPr>
          <p:cNvCxnSpPr>
            <a:cxnSpLocks/>
          </p:cNvCxnSpPr>
          <p:nvPr/>
        </p:nvCxnSpPr>
        <p:spPr>
          <a:xfrm flipH="1">
            <a:off x="7249886" y="4669971"/>
            <a:ext cx="1251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8CA1E47-2BCB-46A7-B3DA-9D33D0593082}"/>
              </a:ext>
            </a:extLst>
          </p:cNvPr>
          <p:cNvSpPr/>
          <p:nvPr/>
        </p:nvSpPr>
        <p:spPr>
          <a:xfrm>
            <a:off x="5686756" y="4004289"/>
            <a:ext cx="1632881" cy="13766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  <a:endParaRPr lang="te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7C5B750B-E9BD-41D5-AB9B-43B0AD93FB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63261" y="2908807"/>
            <a:ext cx="1389860" cy="801105"/>
          </a:xfrm>
          <a:prstGeom prst="curvedConnector3">
            <a:avLst>
              <a:gd name="adj1" fmla="val 4999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2AA7CD4-0B20-482E-AC7A-2A24ED13C4A6}"/>
              </a:ext>
            </a:extLst>
          </p:cNvPr>
          <p:cNvSpPr txBox="1"/>
          <p:nvPr/>
        </p:nvSpPr>
        <p:spPr>
          <a:xfrm>
            <a:off x="3863590" y="4467685"/>
            <a:ext cx="121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Actual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2E8149-A80B-4D94-9DC7-D790895A7555}"/>
              </a:ext>
            </a:extLst>
          </p:cNvPr>
          <p:cNvCxnSpPr>
            <a:cxnSpLocks/>
          </p:cNvCxnSpPr>
          <p:nvPr/>
        </p:nvCxnSpPr>
        <p:spPr>
          <a:xfrm>
            <a:off x="5121400" y="4716398"/>
            <a:ext cx="528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EF83AA3-F2A8-4253-AC72-63978E684AF0}"/>
              </a:ext>
            </a:extLst>
          </p:cNvPr>
          <p:cNvSpPr txBox="1"/>
          <p:nvPr/>
        </p:nvSpPr>
        <p:spPr>
          <a:xfrm>
            <a:off x="7304540" y="432606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te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72E26F-B469-4AA8-BFF8-1E58FF438571}"/>
              </a:ext>
            </a:extLst>
          </p:cNvPr>
          <p:cNvSpPr/>
          <p:nvPr/>
        </p:nvSpPr>
        <p:spPr>
          <a:xfrm>
            <a:off x="2540379" y="514780"/>
            <a:ext cx="71112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METHODOLOGY USING LSTM</a:t>
            </a:r>
            <a:endParaRPr lang="te-IN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3" grpId="0" animBg="1"/>
      <p:bldP spid="27" grpId="0"/>
      <p:bldP spid="34" grpId="0" animBg="1"/>
      <p:bldP spid="35" grpId="0"/>
      <p:bldP spid="41" grpId="0" animBg="1"/>
      <p:bldP spid="42" grpId="0"/>
      <p:bldP spid="55" grpId="0" animBg="1"/>
      <p:bldP spid="60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A9735-AC02-34EB-80AC-AE92C91C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5" y="600034"/>
            <a:ext cx="11385550" cy="985791"/>
          </a:xfrm>
        </p:spPr>
        <p:txBody>
          <a:bodyPr/>
          <a:lstStyle/>
          <a:p>
            <a:r>
              <a:rPr 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Performance Evaluation</a:t>
            </a:r>
            <a:endParaRPr lang="en-IN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677E3-5F1D-C944-2890-6A7095D1C81C}"/>
              </a:ext>
            </a:extLst>
          </p:cNvPr>
          <p:cNvSpPr txBox="1"/>
          <p:nvPr/>
        </p:nvSpPr>
        <p:spPr>
          <a:xfrm>
            <a:off x="5029201" y="1585825"/>
            <a:ext cx="7658100" cy="326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LOSS: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MSE (Mean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NUMBER OF EPOCHS: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EVALUATION METRIC: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RMSE (Root 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HIDDEN STATES: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128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BEST EPOCH: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 20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MINIMUM TEST LOSS (MSE):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0.29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MINIMUM TEST RMSE 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0.40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288F5-6513-EBAD-4545-943E0CFF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" y="1989519"/>
            <a:ext cx="4951691" cy="4235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6B1EB-A489-E2E7-9D4B-B893FD66D596}"/>
              </a:ext>
            </a:extLst>
          </p:cNvPr>
          <p:cNvSpPr txBox="1"/>
          <p:nvPr/>
        </p:nvSpPr>
        <p:spPr>
          <a:xfrm>
            <a:off x="5029201" y="5198136"/>
            <a:ext cx="4525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ucida Bright" panose="02040602050505020304" pitchFamily="18" charset="0"/>
              </a:rPr>
              <a:t>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Vanishing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Lucida Bright" panose="02040602050505020304" pitchFamily="18" charset="0"/>
              </a:rPr>
              <a:t>Static Glove Embeddings</a:t>
            </a:r>
            <a:endParaRPr lang="en-IN" sz="20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5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351" y="310986"/>
            <a:ext cx="11761076" cy="109404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Methodology USING FINBERT</a:t>
            </a:r>
            <a:br>
              <a:rPr lang="en-US" sz="4000" dirty="0">
                <a:solidFill>
                  <a:schemeClr val="accent4">
                    <a:lumMod val="50000"/>
                  </a:schemeClr>
                </a:solidFill>
              </a:rPr>
            </a:br>
            <a:endParaRPr lang="en-US" sz="4000" noProof="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798A9-70A1-475E-A274-948045FF5CE9}"/>
              </a:ext>
            </a:extLst>
          </p:cNvPr>
          <p:cNvSpPr txBox="1"/>
          <p:nvPr/>
        </p:nvSpPr>
        <p:spPr>
          <a:xfrm>
            <a:off x="21021" y="1638530"/>
            <a:ext cx="1986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Crypto-NEWS HEADLINES</a:t>
            </a:r>
            <a:endParaRPr lang="te-IN" sz="2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EC3E11-96B9-478A-8916-2B84C74A2087}"/>
              </a:ext>
            </a:extLst>
          </p:cNvPr>
          <p:cNvCxnSpPr>
            <a:cxnSpLocks/>
          </p:cNvCxnSpPr>
          <p:nvPr/>
        </p:nvCxnSpPr>
        <p:spPr>
          <a:xfrm>
            <a:off x="2007476" y="1977401"/>
            <a:ext cx="13421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A994D9F-DCAD-4D98-A03E-5E3298EE0350}"/>
              </a:ext>
            </a:extLst>
          </p:cNvPr>
          <p:cNvSpPr/>
          <p:nvPr/>
        </p:nvSpPr>
        <p:spPr>
          <a:xfrm>
            <a:off x="3449013" y="1707761"/>
            <a:ext cx="2123089" cy="76943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TF- IDF VECTORIZER</a:t>
            </a:r>
            <a:endParaRPr lang="te-IN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4135F9-3D5F-4AC1-9D42-C1CFE1A5789D}"/>
              </a:ext>
            </a:extLst>
          </p:cNvPr>
          <p:cNvCxnSpPr>
            <a:cxnSpLocks/>
          </p:cNvCxnSpPr>
          <p:nvPr/>
        </p:nvCxnSpPr>
        <p:spPr>
          <a:xfrm flipV="1">
            <a:off x="5724931" y="1977401"/>
            <a:ext cx="2322787" cy="1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31A0337-7CD9-40FD-800E-0FC6D2765CA2}"/>
              </a:ext>
            </a:extLst>
          </p:cNvPr>
          <p:cNvSpPr txBox="1"/>
          <p:nvPr/>
        </p:nvSpPr>
        <p:spPr>
          <a:xfrm>
            <a:off x="5562658" y="15909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VECTOR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C6B656D-209A-48AC-BF0B-86C52363C951}"/>
              </a:ext>
            </a:extLst>
          </p:cNvPr>
          <p:cNvSpPr/>
          <p:nvPr/>
        </p:nvSpPr>
        <p:spPr>
          <a:xfrm>
            <a:off x="8179748" y="1732939"/>
            <a:ext cx="1492469" cy="54635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FAISS</a:t>
            </a:r>
            <a:endParaRPr lang="te-IN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57DAD-5408-4E3E-B96B-9639BB1A1984}"/>
              </a:ext>
            </a:extLst>
          </p:cNvPr>
          <p:cNvSpPr txBox="1"/>
          <p:nvPr/>
        </p:nvSpPr>
        <p:spPr>
          <a:xfrm>
            <a:off x="10233273" y="1732939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QUERY-VECTOR EMBEDDING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D47EAC-3A57-4F96-9EE0-7AFEB25766A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746591" y="2056105"/>
            <a:ext cx="4866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928F3B-BD71-413C-93B6-7F7B14AFFE0E}"/>
              </a:ext>
            </a:extLst>
          </p:cNvPr>
          <p:cNvCxnSpPr>
            <a:stCxn id="30" idx="2"/>
          </p:cNvCxnSpPr>
          <p:nvPr/>
        </p:nvCxnSpPr>
        <p:spPr>
          <a:xfrm>
            <a:off x="8925983" y="2279289"/>
            <a:ext cx="8837" cy="725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FA349A-FD29-44B7-B73B-C420C9ED679F}"/>
              </a:ext>
            </a:extLst>
          </p:cNvPr>
          <p:cNvSpPr txBox="1"/>
          <p:nvPr/>
        </p:nvSpPr>
        <p:spPr>
          <a:xfrm>
            <a:off x="8714916" y="3049133"/>
            <a:ext cx="1914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TOP 5 STOCK HEADLINES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E98340-166B-4093-A477-C44957BBB750}"/>
              </a:ext>
            </a:extLst>
          </p:cNvPr>
          <p:cNvCxnSpPr>
            <a:stCxn id="45" idx="1"/>
          </p:cNvCxnSpPr>
          <p:nvPr/>
        </p:nvCxnSpPr>
        <p:spPr>
          <a:xfrm flipH="1">
            <a:off x="8179748" y="3510798"/>
            <a:ext cx="5351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C48B984-5383-4019-9D52-2B621E59F794}"/>
              </a:ext>
            </a:extLst>
          </p:cNvPr>
          <p:cNvSpPr/>
          <p:nvPr/>
        </p:nvSpPr>
        <p:spPr>
          <a:xfrm>
            <a:off x="6887465" y="3280711"/>
            <a:ext cx="1269652" cy="3693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FINBERT</a:t>
            </a:r>
            <a:endParaRPr lang="te-IN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0933F7-51B3-4692-AB4D-DEE3197D62A7}"/>
              </a:ext>
            </a:extLst>
          </p:cNvPr>
          <p:cNvSpPr txBox="1"/>
          <p:nvPr/>
        </p:nvSpPr>
        <p:spPr>
          <a:xfrm>
            <a:off x="4972864" y="3004457"/>
            <a:ext cx="1817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ATTENTION-ENHANCED EMBEDDINGS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41D0AC-1E5F-4A1E-B68F-E29E54AF49DE}"/>
              </a:ext>
            </a:extLst>
          </p:cNvPr>
          <p:cNvCxnSpPr>
            <a:stCxn id="55" idx="1"/>
          </p:cNvCxnSpPr>
          <p:nvPr/>
        </p:nvCxnSpPr>
        <p:spPr>
          <a:xfrm flipH="1">
            <a:off x="4584617" y="3466122"/>
            <a:ext cx="3882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91E3D43-1C76-467D-A443-FD9AC42A6BF3}"/>
              </a:ext>
            </a:extLst>
          </p:cNvPr>
          <p:cNvSpPr/>
          <p:nvPr/>
        </p:nvSpPr>
        <p:spPr>
          <a:xfrm>
            <a:off x="2490332" y="3055603"/>
            <a:ext cx="1862742" cy="769437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LINEAR LAYER</a:t>
            </a:r>
            <a:endParaRPr lang="te-IN" b="1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C6C7EB-652E-45F7-8344-7E8EF4C71377}"/>
              </a:ext>
            </a:extLst>
          </p:cNvPr>
          <p:cNvCxnSpPr>
            <a:cxnSpLocks/>
          </p:cNvCxnSpPr>
          <p:nvPr/>
        </p:nvCxnSpPr>
        <p:spPr>
          <a:xfrm>
            <a:off x="3465206" y="3927787"/>
            <a:ext cx="0" cy="602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B1C94FE-DEF3-4A25-8BDD-59364EC3FBDC}"/>
              </a:ext>
            </a:extLst>
          </p:cNvPr>
          <p:cNvSpPr/>
          <p:nvPr/>
        </p:nvSpPr>
        <p:spPr>
          <a:xfrm>
            <a:off x="2809798" y="4660357"/>
            <a:ext cx="2320999" cy="60216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LOSS FUNCTION</a:t>
            </a:r>
            <a:endParaRPr lang="te-IN" b="1" dirty="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626A4A-81A3-4423-BCED-1A47D1FD2B1F}"/>
              </a:ext>
            </a:extLst>
          </p:cNvPr>
          <p:cNvCxnSpPr>
            <a:cxnSpLocks/>
          </p:cNvCxnSpPr>
          <p:nvPr/>
        </p:nvCxnSpPr>
        <p:spPr>
          <a:xfrm flipV="1">
            <a:off x="3970297" y="5353454"/>
            <a:ext cx="1" cy="810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996BC80-AD49-49F4-9D8A-2BE9E29CB13B}"/>
              </a:ext>
            </a:extLst>
          </p:cNvPr>
          <p:cNvSpPr txBox="1"/>
          <p:nvPr/>
        </p:nvSpPr>
        <p:spPr>
          <a:xfrm>
            <a:off x="3495370" y="6163717"/>
            <a:ext cx="16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ACTUAL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FB49C56-324B-44D6-830B-2B4CA219CE55}"/>
              </a:ext>
            </a:extLst>
          </p:cNvPr>
          <p:cNvCxnSpPr>
            <a:cxnSpLocks/>
            <a:stCxn id="62" idx="1"/>
            <a:endCxn id="58" idx="1"/>
          </p:cNvCxnSpPr>
          <p:nvPr/>
        </p:nvCxnSpPr>
        <p:spPr>
          <a:xfrm rot="10800000">
            <a:off x="2490332" y="3440323"/>
            <a:ext cx="319466" cy="1521117"/>
          </a:xfrm>
          <a:prstGeom prst="bentConnector3">
            <a:avLst>
              <a:gd name="adj1" fmla="val 17155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CAADCC2-EB32-459C-ABA4-4F5A0D004B07}"/>
              </a:ext>
            </a:extLst>
          </p:cNvPr>
          <p:cNvSpPr txBox="1"/>
          <p:nvPr/>
        </p:nvSpPr>
        <p:spPr>
          <a:xfrm>
            <a:off x="3552620" y="4009053"/>
            <a:ext cx="191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PREDICTION</a:t>
            </a:r>
            <a:endParaRPr lang="te-IN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A999C9-A597-4629-8A0A-846F530783F1}"/>
              </a:ext>
            </a:extLst>
          </p:cNvPr>
          <p:cNvCxnSpPr>
            <a:cxnSpLocks/>
          </p:cNvCxnSpPr>
          <p:nvPr/>
        </p:nvCxnSpPr>
        <p:spPr>
          <a:xfrm flipH="1">
            <a:off x="6516190" y="3465375"/>
            <a:ext cx="370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C8EC718-A88E-4B92-7252-7E1DD39044B0}"/>
              </a:ext>
            </a:extLst>
          </p:cNvPr>
          <p:cNvCxnSpPr>
            <a:stCxn id="22" idx="3"/>
            <a:endCxn id="49" idx="0"/>
          </p:cNvCxnSpPr>
          <p:nvPr/>
        </p:nvCxnSpPr>
        <p:spPr>
          <a:xfrm>
            <a:off x="5572102" y="2092480"/>
            <a:ext cx="1950189" cy="11882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2" grpId="0" animBg="1"/>
      <p:bldP spid="30" grpId="0" animBg="1"/>
      <p:bldP spid="31" grpId="0"/>
      <p:bldP spid="45" grpId="0"/>
      <p:bldP spid="49" grpId="0" animBg="1"/>
      <p:bldP spid="55" grpId="0"/>
      <p:bldP spid="58" grpId="0" animBg="1"/>
      <p:bldP spid="62" grpId="0" animBg="1"/>
      <p:bldP spid="65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889D3-A3C7-DE1C-8AFE-0731A4FE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80" y="276959"/>
            <a:ext cx="11493957" cy="909583"/>
          </a:xfrm>
        </p:spPr>
        <p:txBody>
          <a:bodyPr/>
          <a:lstStyle/>
          <a:p>
            <a:r>
              <a:rPr lang="en-US" dirty="0"/>
              <a:t>Fin-Bert Performance Evaluation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FCB7C-CD14-8BCE-D61F-3AEEFC37B417}"/>
              </a:ext>
            </a:extLst>
          </p:cNvPr>
          <p:cNvSpPr txBox="1"/>
          <p:nvPr/>
        </p:nvSpPr>
        <p:spPr>
          <a:xfrm>
            <a:off x="6096000" y="1806782"/>
            <a:ext cx="5940937" cy="4188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LOSS: </a:t>
            </a:r>
            <a:r>
              <a:rPr lang="en-US" sz="2000" dirty="0">
                <a:latin typeface="Lucida Bright" panose="02040602050505020304" pitchFamily="18" charset="0"/>
              </a:rPr>
              <a:t>MSE (Mean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NUMBER OF EPOCHS: </a:t>
            </a:r>
            <a:r>
              <a:rPr lang="en-US" sz="2000" dirty="0">
                <a:latin typeface="Lucida Bright" panose="02040602050505020304" pitchFamily="18" charset="0"/>
              </a:rPr>
              <a:t>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EVALUATION METRIC:</a:t>
            </a:r>
            <a:r>
              <a:rPr lang="en-US" sz="2000" dirty="0">
                <a:latin typeface="Lucida Bright" panose="02040602050505020304" pitchFamily="18" charset="0"/>
              </a:rPr>
              <a:t> RMSE (Root 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HIDDEN STATES:</a:t>
            </a:r>
            <a:r>
              <a:rPr lang="en-US" sz="2000" dirty="0">
                <a:latin typeface="Lucida Bright" panose="02040602050505020304" pitchFamily="18" charset="0"/>
              </a:rPr>
              <a:t> 768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MAXIMUM TOKEN LENGTH: </a:t>
            </a:r>
            <a:r>
              <a:rPr lang="en-US" sz="2000" dirty="0">
                <a:latin typeface="Lucida Bright" panose="02040602050505020304" pitchFamily="18" charset="0"/>
              </a:rPr>
              <a:t>64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BEST EPOCH:</a:t>
            </a:r>
            <a:r>
              <a:rPr lang="en-US" sz="2000" dirty="0">
                <a:latin typeface="Lucida Bright" panose="02040602050505020304" pitchFamily="18" charset="0"/>
              </a:rPr>
              <a:t> 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LOSS (MSE): </a:t>
            </a:r>
            <a:r>
              <a:rPr lang="en-US" sz="2000" dirty="0">
                <a:latin typeface="Lucida Bright" panose="02040602050505020304" pitchFamily="18" charset="0"/>
              </a:rPr>
              <a:t>0.19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RMSE : </a:t>
            </a:r>
            <a:r>
              <a:rPr lang="en-US" sz="2000" dirty="0">
                <a:latin typeface="Lucida Bright" panose="02040602050505020304" pitchFamily="18" charset="0"/>
              </a:rPr>
              <a:t>0.05</a:t>
            </a:r>
            <a:endParaRPr lang="en-IN" sz="2000" dirty="0">
              <a:latin typeface="Lucida Bright" panose="02040602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5DF19-E5A6-85E9-047A-5563CBA9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9" y="1442893"/>
            <a:ext cx="5731263" cy="49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43C75-094E-56E8-09A8-1CFF342E3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A71D1-B153-9B18-E487-37D913A9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338613" cy="289368"/>
          </a:xfrm>
        </p:spPr>
        <p:txBody>
          <a:bodyPr/>
          <a:lstStyle/>
          <a:p>
            <a:r>
              <a:rPr lang="en-US" dirty="0"/>
              <a:t>Fin-Bert Performance Evaluation Using Semantic Search (IndexFlatL2)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03430-24D0-38EA-5A87-3067FEF42BD2}"/>
              </a:ext>
            </a:extLst>
          </p:cNvPr>
          <p:cNvSpPr txBox="1"/>
          <p:nvPr/>
        </p:nvSpPr>
        <p:spPr>
          <a:xfrm>
            <a:off x="6096000" y="1806782"/>
            <a:ext cx="5940937" cy="4188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LOSS: </a:t>
            </a:r>
            <a:r>
              <a:rPr lang="en-US" sz="2000" dirty="0">
                <a:latin typeface="Lucida Bright" panose="02040602050505020304" pitchFamily="18" charset="0"/>
              </a:rPr>
              <a:t>MSE (Mean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NUMBER OF EPOCHS: </a:t>
            </a:r>
            <a:r>
              <a:rPr lang="en-US" sz="2000" dirty="0">
                <a:latin typeface="Lucida Bright" panose="02040602050505020304" pitchFamily="18" charset="0"/>
              </a:rPr>
              <a:t>50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EVALUATION METRIC:</a:t>
            </a:r>
            <a:r>
              <a:rPr lang="en-US" sz="2000" dirty="0">
                <a:latin typeface="Lucida Bright" panose="02040602050505020304" pitchFamily="18" charset="0"/>
              </a:rPr>
              <a:t> RMSE (Root Mean Squared Error)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HIDDEN STATES:</a:t>
            </a:r>
            <a:r>
              <a:rPr lang="en-US" sz="2000" dirty="0">
                <a:latin typeface="Lucida Bright" panose="02040602050505020304" pitchFamily="18" charset="0"/>
              </a:rPr>
              <a:t> 768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MAXIMUM TOKEN LENGTH: </a:t>
            </a:r>
            <a:r>
              <a:rPr lang="en-US" sz="2000" dirty="0">
                <a:latin typeface="Lucida Bright" panose="02040602050505020304" pitchFamily="18" charset="0"/>
              </a:rPr>
              <a:t>64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BEST EPOCH:</a:t>
            </a:r>
            <a:r>
              <a:rPr lang="en-US" sz="2000" dirty="0">
                <a:latin typeface="Lucida Bright" panose="02040602050505020304" pitchFamily="18" charset="0"/>
              </a:rPr>
              <a:t> 48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LOSS (MSE): </a:t>
            </a:r>
            <a:r>
              <a:rPr lang="en-US" sz="2000" dirty="0">
                <a:latin typeface="Lucida Bright" panose="02040602050505020304" pitchFamily="18" charset="0"/>
              </a:rPr>
              <a:t>0.17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ucida Bright" panose="02040602050505020304" pitchFamily="18" charset="0"/>
              </a:rPr>
              <a:t>MINIMUM TEST RMSE : </a:t>
            </a:r>
            <a:r>
              <a:rPr lang="en-US" sz="2000" dirty="0">
                <a:latin typeface="Lucida Bright" panose="02040602050505020304" pitchFamily="18" charset="0"/>
              </a:rPr>
              <a:t>0.04</a:t>
            </a:r>
            <a:endParaRPr lang="en-IN" sz="2000" dirty="0">
              <a:latin typeface="Lucida Bright" panose="02040602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4704B-D535-D6A4-021A-2032CE7D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3" y="1806782"/>
            <a:ext cx="5737737" cy="49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8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619</Words>
  <Application>Microsoft Office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Lucida Bright</vt:lpstr>
      <vt:lpstr>Posterama</vt:lpstr>
      <vt:lpstr>Wingdings</vt:lpstr>
      <vt:lpstr>Wingdings 3</vt:lpstr>
      <vt:lpstr>Ion</vt:lpstr>
      <vt:lpstr>PowerPoint Presentation</vt:lpstr>
      <vt:lpstr>MOTIVATION</vt:lpstr>
      <vt:lpstr>RESEARCH QUESTIONS </vt:lpstr>
      <vt:lpstr>DATA SOURCE</vt:lpstr>
      <vt:lpstr>PowerPoint Presentation</vt:lpstr>
      <vt:lpstr>LSTM Performance Evaluation</vt:lpstr>
      <vt:lpstr>Methodology USING FINBERT </vt:lpstr>
      <vt:lpstr>Fin-Bert Performance Evaluation</vt:lpstr>
      <vt:lpstr>Fin-Bert Performance Evaluation Using Semantic Search (IndexFlatL2)</vt:lpstr>
      <vt:lpstr>Performance Evaluation On Bitcoin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Stock Prediction Using FinBert &amp; Semantic Search</dc:title>
  <dc:creator/>
  <cp:lastModifiedBy/>
  <cp:revision>1</cp:revision>
  <dcterms:created xsi:type="dcterms:W3CDTF">2021-08-17T04:23:05Z</dcterms:created>
  <dcterms:modified xsi:type="dcterms:W3CDTF">2024-12-06T08:30:38Z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